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0000"/>
    <a:srgbClr val="990099"/>
    <a:srgbClr val="FF00FF"/>
    <a:srgbClr val="FF0000"/>
    <a:srgbClr val="D60093"/>
    <a:srgbClr val="FCDD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16" autoAdjust="0"/>
  </p:normalViewPr>
  <p:slideViewPr>
    <p:cSldViewPr>
      <p:cViewPr>
        <p:scale>
          <a:sx n="90" d="100"/>
          <a:sy n="90" d="100"/>
        </p:scale>
        <p:origin x="-558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BA1DE8-17BC-428B-9AC3-AA91146872CF}" type="datetimeFigureOut">
              <a:rPr lang="en-GB" smtClean="0"/>
              <a:t>22/09/2014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2F2C48-E6D0-4856-9257-E5F877991D9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8107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F2C48-E6D0-4856-9257-E5F877991D91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2668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6BC53-FE1F-4489-8264-C08B806CAB26}" type="datetimeFigureOut">
              <a:rPr lang="en-GB"/>
              <a:pPr>
                <a:defRPr/>
              </a:pPr>
              <a:t>22/09/2014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E780B-E679-40AD-B222-82EA0F7084E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6133F-315E-42A9-BDEE-EF145F34B3DE}" type="datetimeFigureOut">
              <a:rPr lang="en-GB"/>
              <a:pPr>
                <a:defRPr/>
              </a:pPr>
              <a:t>22/09/2014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E1CD4-E799-45F9-BC7A-7CAD5B3033F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AF403-EB9C-4657-9CA0-F7939B86160D}" type="datetimeFigureOut">
              <a:rPr lang="en-GB"/>
              <a:pPr>
                <a:defRPr/>
              </a:pPr>
              <a:t>22/09/2014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E2538-9F69-4F19-A95E-48EA744D50F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1E292-9007-47AE-859C-B47B367DA9B8}" type="datetimeFigureOut">
              <a:rPr lang="en-GB"/>
              <a:pPr>
                <a:defRPr/>
              </a:pPr>
              <a:t>22/09/2014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9D6D2-E6BB-4B59-92C2-960342A52D3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E7BE0-9202-4BDA-B089-C71AA2CBC1E9}" type="datetimeFigureOut">
              <a:rPr lang="en-GB"/>
              <a:pPr>
                <a:defRPr/>
              </a:pPr>
              <a:t>22/09/2014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B4090-05D8-4AD7-B8B0-4B7AB8F3F1E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9791F-E631-4358-AABE-17FBC173BAD8}" type="datetimeFigureOut">
              <a:rPr lang="en-GB"/>
              <a:pPr>
                <a:defRPr/>
              </a:pPr>
              <a:t>22/09/2014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11A13-1B07-4ED2-BFD5-5F96C937B3D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4510B-7CAA-478F-8B30-EA0F827874D5}" type="datetimeFigureOut">
              <a:rPr lang="en-GB"/>
              <a:pPr>
                <a:defRPr/>
              </a:pPr>
              <a:t>22/09/2014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91221-8CE3-4DDB-A38B-8DBC65F37D8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B74D0-C8B2-4E18-900B-50291C79EDE3}" type="datetimeFigureOut">
              <a:rPr lang="en-GB"/>
              <a:pPr>
                <a:defRPr/>
              </a:pPr>
              <a:t>22/09/2014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DD57B-996F-469F-9770-EAF571FCCE8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CF95D-1A8A-4782-BE94-2049D7389C5D}" type="datetimeFigureOut">
              <a:rPr lang="en-GB"/>
              <a:pPr>
                <a:defRPr/>
              </a:pPr>
              <a:t>22/09/2014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2693C-4876-4AC8-BD36-C002C6BB260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9C103-28EE-46A0-8E3B-20A6B3C62AEF}" type="datetimeFigureOut">
              <a:rPr lang="en-GB"/>
              <a:pPr>
                <a:defRPr/>
              </a:pPr>
              <a:t>22/09/2014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98D21-BBE7-4880-BFAD-187CEC1CD3A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1A5DF-1E27-4E98-B270-7C92FBA4B314}" type="datetimeFigureOut">
              <a:rPr lang="en-GB"/>
              <a:pPr>
                <a:defRPr/>
              </a:pPr>
              <a:t>22/09/2014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CCA65-9663-480B-BA12-A65DB5B19E3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87E5E9-67FC-4101-B089-6893D46348E4}" type="datetimeFigureOut">
              <a:rPr lang="en-GB"/>
              <a:pPr>
                <a:defRPr/>
              </a:pPr>
              <a:t>22/09/2014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B14387D-3E40-4021-A74C-DA1BFB39F7B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NW_Netball" TargetMode="External"/><Relationship Id="rId13" Type="http://schemas.openxmlformats.org/officeDocument/2006/relationships/hyperlink" Target="http://www.netballnorthwest.org.uk/" TargetMode="External"/><Relationship Id="rId18" Type="http://schemas.openxmlformats.org/officeDocument/2006/relationships/hyperlink" Target="http://www.englandnetball.co.uk/About_England_Netball/recruitment" TargetMode="External"/><Relationship Id="rId3" Type="http://schemas.openxmlformats.org/officeDocument/2006/relationships/hyperlink" Target="http://www.netballnorthwest.org.uk/malawi.html" TargetMode="External"/><Relationship Id="rId21" Type="http://schemas.openxmlformats.org/officeDocument/2006/relationships/image" Target="../media/image7.emf"/><Relationship Id="rId7" Type="http://schemas.openxmlformats.org/officeDocument/2006/relationships/image" Target="../media/image3.jpeg"/><Relationship Id="rId12" Type="http://schemas.openxmlformats.org/officeDocument/2006/relationships/hyperlink" Target="http://www.netballnorthwest.org.uk/rmb.html" TargetMode="External"/><Relationship Id="rId17" Type="http://schemas.openxmlformats.org/officeDocument/2006/relationships/hyperlink" Target="http://www.netballnorthwest.org.uk/regional-contacts.html" TargetMode="External"/><Relationship Id="rId25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6" Type="http://schemas.openxmlformats.org/officeDocument/2006/relationships/hyperlink" Target="mailto:northwest@englandnetball.co.uk" TargetMode="External"/><Relationship Id="rId20" Type="http://schemas.openxmlformats.org/officeDocument/2006/relationships/hyperlink" Target="http://www.standuptocancer.org.uk/?gclid=CNXHjbSz6MACFRMatAodrkwAcw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11" Type="http://schemas.openxmlformats.org/officeDocument/2006/relationships/hyperlink" Target="https://www.facebook.com/pages/Netball-North-West/1414753758806430" TargetMode="External"/><Relationship Id="rId24" Type="http://schemas.openxmlformats.org/officeDocument/2006/relationships/hyperlink" Target="http://www.netballnorthwest.org.uk/performance.html" TargetMode="External"/><Relationship Id="rId5" Type="http://schemas.openxmlformats.org/officeDocument/2006/relationships/hyperlink" Target="http://www.netballnorthwest.org.uk/courses.html" TargetMode="External"/><Relationship Id="rId15" Type="http://schemas.microsoft.com/office/2007/relationships/hdphoto" Target="../media/hdphoto1.wdp"/><Relationship Id="rId23" Type="http://schemas.openxmlformats.org/officeDocument/2006/relationships/image" Target="../media/image8.jpeg"/><Relationship Id="rId10" Type="http://schemas.openxmlformats.org/officeDocument/2006/relationships/image" Target="../media/image4.png"/><Relationship Id="rId19" Type="http://schemas.openxmlformats.org/officeDocument/2006/relationships/image" Target="../media/image6.jpeg"/><Relationship Id="rId4" Type="http://schemas.openxmlformats.org/officeDocument/2006/relationships/image" Target="../media/image1.jpeg"/><Relationship Id="rId9" Type="http://schemas.openxmlformats.org/officeDocument/2006/relationships/hyperlink" Target="https://www.facebook.com/pages/Netball-North-West/1414753758806430?sk=timeline" TargetMode="External"/><Relationship Id="rId14" Type="http://schemas.openxmlformats.org/officeDocument/2006/relationships/image" Target="../media/image5.png"/><Relationship Id="rId22" Type="http://schemas.openxmlformats.org/officeDocument/2006/relationships/hyperlink" Target="http://www.netballnorthwest.org.uk/back-to-netball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39000">
              <a:schemeClr val="tx2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9441" y="914557"/>
            <a:ext cx="755129" cy="1504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" name="Rounded Rectangle 57"/>
          <p:cNvSpPr/>
          <p:nvPr/>
        </p:nvSpPr>
        <p:spPr>
          <a:xfrm>
            <a:off x="5950440" y="3157547"/>
            <a:ext cx="2727174" cy="15707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8902" y="3295359"/>
            <a:ext cx="2538799" cy="1295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7" name="Rounded Rectangle 15"/>
          <p:cNvSpPr>
            <a:spLocks/>
          </p:cNvSpPr>
          <p:nvPr/>
        </p:nvSpPr>
        <p:spPr>
          <a:xfrm>
            <a:off x="5950440" y="4754544"/>
            <a:ext cx="2871645" cy="152815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rmAutofit/>
          </a:bodyPr>
          <a:lstStyle/>
          <a:p>
            <a:pPr fontAlgn="ctr"/>
            <a:endParaRPr lang="en-GB" sz="600" dirty="0" smtClean="0">
              <a:solidFill>
                <a:schemeClr val="tx1"/>
              </a:solidFill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6037991" y="2483306"/>
            <a:ext cx="3012820" cy="577081"/>
            <a:chOff x="4139951" y="4852028"/>
            <a:chExt cx="3378011" cy="725312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55" name="Rectangle 54"/>
            <p:cNvSpPr/>
            <p:nvPr/>
          </p:nvSpPr>
          <p:spPr>
            <a:xfrm>
              <a:off x="4152585" y="4852859"/>
              <a:ext cx="3365377" cy="724481"/>
            </a:xfrm>
            <a:prstGeom prst="rect">
              <a:avLst/>
            </a:prstGeom>
            <a:solidFill>
              <a:schemeClr val="bg1"/>
            </a:solidFill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139951" y="4852028"/>
              <a:ext cx="3378010" cy="7253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b="1" dirty="0" smtClean="0"/>
                <a:t>Look out for details of a Charity</a:t>
              </a:r>
            </a:p>
            <a:p>
              <a:r>
                <a:rPr lang="en-GB" sz="1050" b="1" dirty="0" smtClean="0"/>
                <a:t>Fast Net tournament coming to Liverpool on 13</a:t>
              </a:r>
              <a:r>
                <a:rPr lang="en-GB" sz="1050" b="1" baseline="30000" dirty="0" smtClean="0"/>
                <a:t>th</a:t>
              </a:r>
              <a:r>
                <a:rPr lang="en-GB" sz="1050" b="1" dirty="0" smtClean="0"/>
                <a:t> December.</a:t>
              </a:r>
              <a:endParaRPr lang="en-GB" sz="1050" b="1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0" y="-39481"/>
            <a:ext cx="9039544" cy="6842886"/>
            <a:chOff x="0" y="-39481"/>
            <a:chExt cx="9039544" cy="6842886"/>
          </a:xfrm>
        </p:grpSpPr>
        <p:grpSp>
          <p:nvGrpSpPr>
            <p:cNvPr id="17" name="Group 16"/>
            <p:cNvGrpSpPr/>
            <p:nvPr/>
          </p:nvGrpSpPr>
          <p:grpSpPr>
            <a:xfrm>
              <a:off x="0" y="-39481"/>
              <a:ext cx="9039544" cy="6842886"/>
              <a:chOff x="74695" y="85726"/>
              <a:chExt cx="8961355" cy="6842886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114055" y="85726"/>
                <a:ext cx="8921995" cy="946468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chemeClr val="tx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5" name="Text Box 2"/>
              <p:cNvSpPr txBox="1">
                <a:spLocks/>
              </p:cNvSpPr>
              <p:nvPr/>
            </p:nvSpPr>
            <p:spPr>
              <a:xfrm>
                <a:off x="344966" y="85726"/>
                <a:ext cx="7633592" cy="667891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4200" b="1" spc="50" dirty="0"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solidFill>
                      <a:schemeClr val="bg1"/>
                    </a:solidFill>
                    <a:effectLst>
                      <a:glow rad="53099">
                        <a:schemeClr val="accent6">
                          <a:satMod val="180000"/>
                          <a:alpha val="30000"/>
                        </a:schemeClr>
                      </a:glow>
                      <a:outerShdw blurRad="50800" dist="38100" dir="18900000" algn="bl" rotWithShape="0">
                        <a:prstClr val="black">
                          <a:alpha val="40000"/>
                        </a:prstClr>
                      </a:outerShdw>
                    </a:effectLst>
                    <a:latin typeface="Calibri"/>
                    <a:ea typeface="Calibri"/>
                    <a:cs typeface="Times New Roman"/>
                  </a:rPr>
                  <a:t>NETBALL </a:t>
                </a:r>
                <a:r>
                  <a:rPr lang="en-GB" sz="4200" b="1" spc="50" dirty="0" smtClean="0"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solidFill>
                      <a:schemeClr val="bg1"/>
                    </a:solidFill>
                    <a:effectLst>
                      <a:glow rad="53099">
                        <a:schemeClr val="accent6">
                          <a:satMod val="180000"/>
                          <a:alpha val="30000"/>
                        </a:schemeClr>
                      </a:glow>
                      <a:outerShdw blurRad="50800" dist="38100" dir="18900000" algn="bl" rotWithShape="0">
                        <a:prstClr val="black">
                          <a:alpha val="40000"/>
                        </a:prstClr>
                      </a:outerShdw>
                    </a:effectLst>
                    <a:latin typeface="Calibri"/>
                    <a:ea typeface="Calibri"/>
                    <a:cs typeface="Times New Roman"/>
                  </a:rPr>
                  <a:t>North West Newsletter</a:t>
                </a:r>
                <a:endParaRPr lang="en-GB" sz="4200" dirty="0"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</a:ln>
                  <a:solidFill>
                    <a:schemeClr val="bg1"/>
                  </a:solidFill>
                  <a:effectLst>
                    <a:glow rad="53099">
                      <a:schemeClr val="accent6">
                        <a:satMod val="180000"/>
                        <a:alpha val="30000"/>
                      </a:schemeClr>
                    </a:glow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" name="Text Box 4"/>
              <p:cNvSpPr txBox="1">
                <a:spLocks/>
              </p:cNvSpPr>
              <p:nvPr/>
            </p:nvSpPr>
            <p:spPr>
              <a:xfrm>
                <a:off x="250283" y="583897"/>
                <a:ext cx="7261768" cy="51582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200" dirty="0">
                    <a:ln w="9525" cap="rnd" cmpd="sng" algn="ctr">
                      <a:solidFill>
                        <a:srgbClr val="FFFFFF"/>
                      </a:solidFill>
                      <a:prstDash val="solid"/>
                      <a:bevel/>
                    </a:ln>
                    <a:solidFill>
                      <a:srgbClr val="FFFFFF"/>
                    </a:solidFill>
                    <a:ea typeface="Calibri"/>
                    <a:cs typeface="Times New Roman"/>
                  </a:rPr>
                  <a:t>Welcome to </a:t>
                </a:r>
                <a:r>
                  <a:rPr lang="en-GB" sz="1200" dirty="0" smtClean="0">
                    <a:ln w="9525" cap="rnd" cmpd="sng" algn="ctr">
                      <a:solidFill>
                        <a:srgbClr val="FFFFFF"/>
                      </a:solidFill>
                      <a:prstDash val="solid"/>
                      <a:bevel/>
                    </a:ln>
                    <a:solidFill>
                      <a:srgbClr val="FFFFFF"/>
                    </a:solidFill>
                    <a:ea typeface="Calibri"/>
                    <a:cs typeface="Times New Roman"/>
                  </a:rPr>
                  <a:t>Netball Northwest’s September Newsletter. </a:t>
                </a:r>
                <a:r>
                  <a:rPr lang="en-GB" sz="1200" dirty="0">
                    <a:ln w="9525" cap="rnd" cmpd="sng" algn="ctr">
                      <a:solidFill>
                        <a:srgbClr val="FFFFFF"/>
                      </a:solidFill>
                      <a:prstDash val="solid"/>
                      <a:bevel/>
                    </a:ln>
                    <a:solidFill>
                      <a:srgbClr val="FFFFFF"/>
                    </a:solidFill>
                    <a:ea typeface="Calibri"/>
                    <a:cs typeface="Times New Roman"/>
                  </a:rPr>
                  <a:t>This monthly email aims to keep our </a:t>
                </a:r>
                <a:r>
                  <a:rPr lang="en-GB" sz="1200" dirty="0" smtClean="0">
                    <a:ln w="9525" cap="rnd" cmpd="sng" algn="ctr">
                      <a:solidFill>
                        <a:srgbClr val="FFFFFF"/>
                      </a:solidFill>
                      <a:prstDash val="solid"/>
                      <a:bevel/>
                    </a:ln>
                    <a:solidFill>
                      <a:srgbClr val="FFFFFF"/>
                    </a:solidFill>
                    <a:ea typeface="Calibri"/>
                    <a:cs typeface="Times New Roman"/>
                  </a:rPr>
                  <a:t>members </a:t>
                </a:r>
                <a:r>
                  <a:rPr lang="en-GB" sz="1200" dirty="0">
                    <a:ln w="9525" cap="rnd" cmpd="sng" algn="ctr">
                      <a:solidFill>
                        <a:srgbClr val="FFFFFF"/>
                      </a:solidFill>
                      <a:prstDash val="solid"/>
                      <a:bevel/>
                    </a:ln>
                    <a:solidFill>
                      <a:srgbClr val="FFFFFF"/>
                    </a:solidFill>
                    <a:ea typeface="Calibri"/>
                    <a:cs typeface="Times New Roman"/>
                  </a:rPr>
                  <a:t>up-to-date and in-the-loop about everything going on across the </a:t>
                </a:r>
                <a:r>
                  <a:rPr lang="en-GB" sz="1200" dirty="0" smtClean="0">
                    <a:ln w="9525" cap="rnd" cmpd="sng" algn="ctr">
                      <a:solidFill>
                        <a:srgbClr val="FFFFFF"/>
                      </a:solidFill>
                      <a:prstDash val="solid"/>
                      <a:bevel/>
                    </a:ln>
                    <a:solidFill>
                      <a:srgbClr val="FFFFFF"/>
                    </a:solidFill>
                    <a:ea typeface="Calibri"/>
                    <a:cs typeface="Times New Roman"/>
                  </a:rPr>
                  <a:t>North West Region….</a:t>
                </a:r>
                <a:r>
                  <a:rPr lang="en-GB" sz="1200" dirty="0">
                    <a:ln w="9525" cap="rnd" cmpd="sng" algn="ctr">
                      <a:solidFill>
                        <a:srgbClr val="FFFFFF"/>
                      </a:solidFill>
                      <a:prstDash val="solid"/>
                      <a:bevel/>
                    </a:ln>
                    <a:solidFill>
                      <a:srgbClr val="FFFFFF"/>
                    </a:solidFill>
                    <a:ea typeface="Calibri"/>
                    <a:cs typeface="Times New Roman"/>
                  </a:rPr>
                  <a:t>Happy reading!!</a:t>
                </a:r>
                <a:endParaRPr lang="en-GB" sz="1200" dirty="0">
                  <a:ea typeface="Calibri"/>
                  <a:cs typeface="Times New Roman"/>
                </a:endParaRPr>
              </a:p>
            </p:txBody>
          </p:sp>
          <p:sp>
            <p:nvSpPr>
              <p:cNvPr id="8" name="Rounded Rectangle 7"/>
              <p:cNvSpPr>
                <a:spLocks/>
              </p:cNvSpPr>
              <p:nvPr/>
            </p:nvSpPr>
            <p:spPr bwMode="auto">
              <a:xfrm>
                <a:off x="131728" y="3808894"/>
                <a:ext cx="2635445" cy="1076381"/>
              </a:xfrm>
              <a:prstGeom prst="roundRect">
                <a:avLst>
                  <a:gd name="adj" fmla="val 16667"/>
                </a:avLst>
              </a:prstGeom>
              <a:ln>
                <a:solidFill>
                  <a:srgbClr val="00B050"/>
                </a:solidFill>
                <a:headEnd/>
                <a:tailEnd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11" name="Text Box 15"/>
              <p:cNvSpPr txBox="1">
                <a:spLocks/>
              </p:cNvSpPr>
              <p:nvPr/>
            </p:nvSpPr>
            <p:spPr>
              <a:xfrm>
                <a:off x="74695" y="3785510"/>
                <a:ext cx="2671685" cy="25391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050" dirty="0" smtClean="0">
                    <a:ln w="18415" cap="flat" cmpd="sng" algn="ctr">
                      <a:solidFill>
                        <a:srgbClr val="00B050"/>
                      </a:solidFill>
                      <a:prstDash val="solid"/>
                      <a:round/>
                    </a:ln>
                    <a:solidFill>
                      <a:srgbClr val="00B050"/>
                    </a:solidFill>
                    <a:latin typeface="+mn-lt"/>
                    <a:ea typeface="Calibri"/>
                    <a:cs typeface="Times New Roman"/>
                  </a:rPr>
                  <a:t>N W Regional Management Board (RMB) </a:t>
                </a:r>
                <a:endParaRPr lang="en-GB" sz="1050" dirty="0">
                  <a:ln w="18415" cap="flat" cmpd="sng" algn="ctr">
                    <a:solidFill>
                      <a:srgbClr val="00B050"/>
                    </a:solidFill>
                    <a:prstDash val="solid"/>
                    <a:round/>
                  </a:ln>
                  <a:solidFill>
                    <a:srgbClr val="00B050"/>
                  </a:solidFill>
                  <a:latin typeface="+mn-lt"/>
                  <a:ea typeface="Calibri"/>
                  <a:cs typeface="Times New Roman"/>
                </a:endParaRPr>
              </a:p>
            </p:txBody>
          </p:sp>
          <p:grpSp>
            <p:nvGrpSpPr>
              <p:cNvPr id="14" name="Group 13"/>
              <p:cNvGrpSpPr/>
              <p:nvPr/>
            </p:nvGrpSpPr>
            <p:grpSpPr>
              <a:xfrm>
                <a:off x="7559425" y="6543427"/>
                <a:ext cx="1117826" cy="375776"/>
                <a:chOff x="6670960" y="5773063"/>
                <a:chExt cx="1368425" cy="458764"/>
              </a:xfrm>
            </p:grpSpPr>
            <p:sp>
              <p:nvSpPr>
                <p:cNvPr id="2" name="Rounded Rectangle 1"/>
                <p:cNvSpPr/>
                <p:nvPr/>
              </p:nvSpPr>
              <p:spPr>
                <a:xfrm>
                  <a:off x="6670960" y="5809621"/>
                  <a:ext cx="1368425" cy="422206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dirty="0"/>
                </a:p>
              </p:txBody>
            </p:sp>
            <p:pic>
              <p:nvPicPr>
                <p:cNvPr id="13333" name="Picture 8"/>
                <p:cNvPicPr>
                  <a:picLocks noChangeAspect="1"/>
                </p:cNvPicPr>
                <p:nvPr/>
              </p:nvPicPr>
              <p:blipFill>
                <a:blip r:embed="rId7"/>
                <a:srcRect t="2879" b="1897"/>
                <a:stretch>
                  <a:fillRect/>
                </a:stretch>
              </p:blipFill>
              <p:spPr bwMode="auto">
                <a:xfrm>
                  <a:off x="7606041" y="5831565"/>
                  <a:ext cx="365488" cy="340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3334" name="TextBox 13"/>
                <p:cNvSpPr txBox="1">
                  <a:spLocks noChangeArrowheads="1"/>
                </p:cNvSpPr>
                <p:nvPr/>
              </p:nvSpPr>
              <p:spPr bwMode="auto">
                <a:xfrm>
                  <a:off x="6670960" y="5944022"/>
                  <a:ext cx="1041401" cy="2630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GB" sz="800" b="1" dirty="0" smtClean="0">
                      <a:solidFill>
                        <a:srgbClr val="FF0000"/>
                      </a:solidFill>
                      <a:latin typeface="Calibri" pitchFamily="34" charset="0"/>
                      <a:hlinkClick r:id="rId8"/>
                    </a:rPr>
                    <a:t>@NW_Netball</a:t>
                  </a:r>
                  <a:endParaRPr lang="en-GB" sz="800" b="1" dirty="0">
                    <a:solidFill>
                      <a:srgbClr val="FF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6670960" y="5773063"/>
                  <a:ext cx="1081088" cy="300598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GB" sz="1000" b="1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</a:rPr>
                    <a:t>FOLLOW US</a:t>
                  </a:r>
                </a:p>
              </p:txBody>
            </p:sp>
          </p:grpSp>
          <p:grpSp>
            <p:nvGrpSpPr>
              <p:cNvPr id="16" name="Group 15"/>
              <p:cNvGrpSpPr/>
              <p:nvPr/>
            </p:nvGrpSpPr>
            <p:grpSpPr>
              <a:xfrm>
                <a:off x="6111213" y="6544897"/>
                <a:ext cx="1261872" cy="383715"/>
                <a:chOff x="6508799" y="6490913"/>
                <a:chExt cx="1800225" cy="523860"/>
              </a:xfrm>
            </p:grpSpPr>
            <p:sp>
              <p:nvSpPr>
                <p:cNvPr id="23" name="Rounded Rectangle 22"/>
                <p:cNvSpPr/>
                <p:nvPr/>
              </p:nvSpPr>
              <p:spPr>
                <a:xfrm>
                  <a:off x="6529006" y="6490913"/>
                  <a:ext cx="1702688" cy="511008"/>
                </a:xfrm>
                <a:prstGeom prst="roundRect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dirty="0"/>
                </a:p>
              </p:txBody>
            </p:sp>
            <p:pic>
              <p:nvPicPr>
                <p:cNvPr id="13332" name="Picture 2">
                  <a:hlinkClick r:id="rId9"/>
                </p:cNvPr>
                <p:cNvPicPr>
                  <a:picLocks noChangeAspect="1"/>
                </p:cNvPicPr>
                <p:nvPr/>
              </p:nvPicPr>
              <p:blipFill>
                <a:blip r:embed="rId10"/>
                <a:srcRect/>
                <a:stretch>
                  <a:fillRect/>
                </a:stretch>
              </p:blipFill>
              <p:spPr bwMode="auto">
                <a:xfrm>
                  <a:off x="7898639" y="6548281"/>
                  <a:ext cx="290813" cy="2908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27" name="TextBox 26"/>
                <p:cNvSpPr txBox="1"/>
                <p:nvPr/>
              </p:nvSpPr>
              <p:spPr>
                <a:xfrm>
                  <a:off x="6538588" y="6490913"/>
                  <a:ext cx="1299687" cy="378168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GB" sz="1200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</a:rPr>
                    <a:t>LIKE US on</a:t>
                  </a:r>
                  <a:endParaRPr lang="en-GB" sz="12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endParaRPr>
                </a:p>
              </p:txBody>
            </p:sp>
            <p:sp>
              <p:nvSpPr>
                <p:cNvPr id="13337" name="TextBox 27"/>
                <p:cNvSpPr txBox="1">
                  <a:spLocks noChangeArrowheads="1"/>
                </p:cNvSpPr>
                <p:nvPr/>
              </p:nvSpPr>
              <p:spPr bwMode="auto">
                <a:xfrm>
                  <a:off x="6508799" y="6689128"/>
                  <a:ext cx="1800225" cy="3256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GB" sz="950" b="1" dirty="0" smtClean="0">
                      <a:solidFill>
                        <a:schemeClr val="bg1"/>
                      </a:solidFill>
                      <a:latin typeface="Calibri" pitchFamily="34" charset="0"/>
                      <a:hlinkClick r:id="rId11"/>
                    </a:rPr>
                    <a:t>Netball North West</a:t>
                  </a:r>
                  <a:endParaRPr lang="en-GB" sz="950" b="1" dirty="0">
                    <a:solidFill>
                      <a:schemeClr val="bg1"/>
                    </a:solidFill>
                    <a:latin typeface="Calibri" pitchFamily="34" charset="0"/>
                  </a:endParaRPr>
                </a:p>
              </p:txBody>
            </p:sp>
          </p:grpSp>
          <p:sp>
            <p:nvSpPr>
              <p:cNvPr id="9" name="Rounded Rectangle 15"/>
              <p:cNvSpPr>
                <a:spLocks/>
              </p:cNvSpPr>
              <p:nvPr/>
            </p:nvSpPr>
            <p:spPr>
              <a:xfrm>
                <a:off x="2905892" y="5284894"/>
                <a:ext cx="2884763" cy="1614009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FF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ctr"/>
                <a:r>
                  <a:rPr lang="en-GB" dirty="0"/>
                  <a:t>Regional Chair</a:t>
                </a:r>
              </a:p>
              <a:p>
                <a:pPr fontAlgn="ctr"/>
                <a:r>
                  <a:rPr lang="en-GB" dirty="0"/>
                  <a:t>Vacant</a:t>
                </a:r>
              </a:p>
              <a:p>
                <a:pPr fontAlgn="ctr"/>
                <a:r>
                  <a:rPr lang="en-GB" dirty="0" smtClean="0"/>
                  <a:t>Chair</a:t>
                </a:r>
                <a:endParaRPr lang="en-GB" dirty="0"/>
              </a:p>
            </p:txBody>
          </p:sp>
          <p:sp>
            <p:nvSpPr>
              <p:cNvPr id="29" name="Rounded Rectangle 15"/>
              <p:cNvSpPr>
                <a:spLocks/>
              </p:cNvSpPr>
              <p:nvPr/>
            </p:nvSpPr>
            <p:spPr>
              <a:xfrm>
                <a:off x="2660153" y="2027681"/>
                <a:ext cx="3140580" cy="1623333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93755" y="4037554"/>
                <a:ext cx="2652625" cy="8771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GB" sz="1000" b="1" dirty="0" smtClean="0">
                    <a:latin typeface="+mn-lt"/>
                  </a:rPr>
                  <a:t>Introducing members of the Board will start next month, after the RMB meeting at the beginning of October - the first member of the board to be featured will be Estelle Graham – Competitions. </a:t>
                </a:r>
                <a:r>
                  <a:rPr lang="en-GB" sz="1000" b="1" dirty="0">
                    <a:latin typeface="+mn-lt"/>
                    <a:hlinkClick r:id="rId12"/>
                  </a:rPr>
                  <a:t>Regional Management Board</a:t>
                </a:r>
                <a:r>
                  <a:rPr lang="en-GB" sz="1000" b="1" dirty="0">
                    <a:latin typeface="+mn-lt"/>
                  </a:rPr>
                  <a:t> </a:t>
                </a:r>
              </a:p>
            </p:txBody>
          </p:sp>
          <p:pic>
            <p:nvPicPr>
              <p:cNvPr id="1026" name="Picture 2" descr="C:\Users\helen.dulson\Desktop\NW Logo.JPG">
                <a:hlinkClick r:id="rId13"/>
              </p:cNvPr>
              <p:cNvPicPr>
                <a:picLocks noChangeAspect="1" noChangeArrowheads="1"/>
              </p:cNvPicPr>
              <p:nvPr/>
            </p:nvPicPr>
            <p:blipFill>
              <a:blip r:embed="rId14" cstate="print"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harpenSoften amount="-100000"/>
                        </a14:imgEffect>
                        <a14:imgEffect>
                          <a14:saturation sat="155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47038" y="179069"/>
                <a:ext cx="895482" cy="801944"/>
              </a:xfrm>
              <a:prstGeom prst="rect">
                <a:avLst/>
              </a:prstGeom>
              <a:noFill/>
              <a:effectLst>
                <a:glow rad="63500">
                  <a:schemeClr val="accent2">
                    <a:satMod val="175000"/>
                    <a:alpha val="6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" name="TextBox 2"/>
              <p:cNvSpPr txBox="1"/>
              <p:nvPr/>
            </p:nvSpPr>
            <p:spPr>
              <a:xfrm>
                <a:off x="8820472" y="6629313"/>
                <a:ext cx="21557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 smtClean="0"/>
                  <a:t>3</a:t>
                </a:r>
                <a:endParaRPr lang="en-GB" sz="1000" dirty="0"/>
              </a:p>
            </p:txBody>
          </p:sp>
          <p:sp>
            <p:nvSpPr>
              <p:cNvPr id="24" name="Rounded Rectangle 23"/>
              <p:cNvSpPr>
                <a:spLocks/>
              </p:cNvSpPr>
              <p:nvPr/>
            </p:nvSpPr>
            <p:spPr bwMode="auto">
              <a:xfrm>
                <a:off x="114055" y="1104539"/>
                <a:ext cx="6073623" cy="826021"/>
              </a:xfrm>
              <a:prstGeom prst="roundRect">
                <a:avLst>
                  <a:gd name="adj" fmla="val 16667"/>
                </a:avLst>
              </a:prstGeom>
              <a:ln>
                <a:solidFill>
                  <a:srgbClr val="00B050"/>
                </a:solidFill>
                <a:headEnd/>
                <a:tailEnd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26" name="Text Box 15"/>
              <p:cNvSpPr txBox="1">
                <a:spLocks/>
              </p:cNvSpPr>
              <p:nvPr/>
            </p:nvSpPr>
            <p:spPr>
              <a:xfrm>
                <a:off x="185974" y="1032194"/>
                <a:ext cx="5939400" cy="33855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600" dirty="0" smtClean="0">
                    <a:ln w="18415" cap="flat" cmpd="sng" algn="ctr">
                      <a:solidFill>
                        <a:srgbClr val="CC0000"/>
                      </a:solidFill>
                      <a:prstDash val="solid"/>
                      <a:round/>
                    </a:ln>
                    <a:solidFill>
                      <a:srgbClr val="CC0000"/>
                    </a:solidFill>
                    <a:latin typeface="+mn-lt"/>
                    <a:ea typeface="Calibri"/>
                    <a:cs typeface="Times New Roman"/>
                  </a:rPr>
                  <a:t>Welcome to NW Netball’s Newsletter</a:t>
                </a:r>
                <a:endParaRPr lang="en-GB" sz="1600" dirty="0">
                  <a:ln w="18415" cap="flat" cmpd="sng" algn="ctr">
                    <a:solidFill>
                      <a:srgbClr val="CC0000"/>
                    </a:solidFill>
                    <a:prstDash val="solid"/>
                    <a:round/>
                  </a:ln>
                  <a:solidFill>
                    <a:srgbClr val="CC0000"/>
                  </a:solidFill>
                  <a:latin typeface="+mn-lt"/>
                  <a:ea typeface="Calibri"/>
                  <a:cs typeface="Times New Roman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168678" y="1235937"/>
                <a:ext cx="5984257" cy="6617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050" b="1" dirty="0" smtClean="0">
                    <a:solidFill>
                      <a:srgbClr val="0070C0"/>
                    </a:solidFill>
                    <a:latin typeface="+mj-lt"/>
                    <a:cs typeface="Arial" panose="020B0604020202020204" pitchFamily="34" charset="0"/>
                  </a:rPr>
                  <a:t>If you have anything you would like to add to the newsletter, please feel free to contact us at </a:t>
                </a:r>
                <a:r>
                  <a:rPr lang="en-GB" sz="1050" b="1" dirty="0" smtClean="0">
                    <a:solidFill>
                      <a:srgbClr val="0070C0"/>
                    </a:solidFill>
                    <a:latin typeface="+mj-lt"/>
                    <a:cs typeface="Arial" panose="020B0604020202020204" pitchFamily="34" charset="0"/>
                    <a:hlinkClick r:id="rId16"/>
                  </a:rPr>
                  <a:t>northwest@englandnetball.co.uk</a:t>
                </a:r>
                <a:r>
                  <a:rPr lang="en-GB" sz="1050" b="1" dirty="0" smtClean="0">
                    <a:solidFill>
                      <a:srgbClr val="0070C0"/>
                    </a:solidFill>
                    <a:latin typeface="+mj-lt"/>
                    <a:cs typeface="Arial" panose="020B0604020202020204" pitchFamily="34" charset="0"/>
                  </a:rPr>
                  <a:t>  we have a live twitter feed on our website so feel free to tweet .</a:t>
                </a:r>
              </a:p>
              <a:p>
                <a:r>
                  <a:rPr lang="en-GB" sz="1050" b="1" dirty="0" smtClean="0">
                    <a:solidFill>
                      <a:srgbClr val="0070C0"/>
                    </a:solidFill>
                    <a:latin typeface="+mj-lt"/>
                    <a:cs typeface="Arial" panose="020B0604020202020204" pitchFamily="34" charset="0"/>
                  </a:rPr>
                  <a:t>Follow us on Twitter @NW_Netball  we now have  over 2000 followers!!  </a:t>
                </a:r>
                <a:r>
                  <a:rPr lang="en-GB" sz="1200" b="1" dirty="0" smtClean="0">
                    <a:solidFill>
                      <a:srgbClr val="0070C0"/>
                    </a:solidFill>
                    <a:latin typeface="+mj-lt"/>
                    <a:cs typeface="Arial" panose="020B0604020202020204" pitchFamily="34" charset="0"/>
                  </a:rPr>
                  <a:t>Thank you  </a:t>
                </a:r>
                <a:r>
                  <a:rPr lang="en-GB" sz="1200" b="1" dirty="0" smtClean="0">
                    <a:solidFill>
                      <a:srgbClr val="0070C0"/>
                    </a:solidFill>
                    <a:latin typeface="+mj-lt"/>
                    <a:cs typeface="Arial" panose="020B0604020202020204" pitchFamily="34" charset="0"/>
                    <a:sym typeface="Wingdings" panose="05000000000000000000" pitchFamily="2" charset="2"/>
                  </a:rPr>
                  <a:t></a:t>
                </a:r>
                <a:endParaRPr lang="en-GB" sz="1200" b="1" dirty="0" smtClean="0">
                  <a:solidFill>
                    <a:srgbClr val="0070C0"/>
                  </a:solidFill>
                  <a:latin typeface="+mj-lt"/>
                  <a:cs typeface="Arial" panose="020B0604020202020204" pitchFamily="34" charset="0"/>
                </a:endParaRPr>
              </a:p>
              <a:p>
                <a:pPr algn="just"/>
                <a:endParaRPr lang="en-GB" sz="400" b="1" dirty="0">
                  <a:latin typeface="+mn-lt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954269" y="5536706"/>
                <a:ext cx="283293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b="1" dirty="0" smtClean="0">
                    <a:latin typeface="+mj-lt"/>
                  </a:rPr>
                  <a:t>12</a:t>
                </a:r>
                <a:r>
                  <a:rPr lang="en-GB" sz="1200" b="1" baseline="30000" dirty="0" smtClean="0">
                    <a:latin typeface="+mj-lt"/>
                  </a:rPr>
                  <a:t>th</a:t>
                </a:r>
                <a:r>
                  <a:rPr lang="en-GB" sz="1200" b="1" dirty="0" smtClean="0">
                    <a:latin typeface="+mj-lt"/>
                  </a:rPr>
                  <a:t> Nov – Preston  Book now</a:t>
                </a:r>
              </a:p>
              <a:p>
                <a:pPr algn="ctr"/>
                <a:r>
                  <a:rPr lang="en-GB" sz="1200" b="1" dirty="0" smtClean="0">
                    <a:latin typeface="+mj-lt"/>
                  </a:rPr>
                  <a:t>17</a:t>
                </a:r>
                <a:r>
                  <a:rPr lang="en-GB" sz="1200" b="1" baseline="30000" dirty="0" smtClean="0">
                    <a:latin typeface="+mj-lt"/>
                  </a:rPr>
                  <a:t>th</a:t>
                </a:r>
                <a:r>
                  <a:rPr lang="en-GB" sz="1200" b="1" dirty="0" smtClean="0">
                    <a:latin typeface="+mj-lt"/>
                  </a:rPr>
                  <a:t> Nov – Chester &amp;  9</a:t>
                </a:r>
                <a:r>
                  <a:rPr lang="en-GB" sz="1200" b="1" baseline="30000" dirty="0" smtClean="0">
                    <a:latin typeface="+mj-lt"/>
                  </a:rPr>
                  <a:t>th</a:t>
                </a:r>
                <a:r>
                  <a:rPr lang="en-GB" sz="1200" b="1" dirty="0" smtClean="0">
                    <a:latin typeface="+mj-lt"/>
                  </a:rPr>
                  <a:t> Feb - Manchester</a:t>
                </a:r>
              </a:p>
              <a:p>
                <a:pPr algn="ctr"/>
                <a:endParaRPr lang="en-GB" sz="400" b="1" dirty="0" smtClean="0">
                  <a:latin typeface="+mj-lt"/>
                </a:endParaRPr>
              </a:p>
              <a:p>
                <a:pPr algn="just"/>
                <a:r>
                  <a:rPr lang="en-GB" sz="1000" b="1" dirty="0" smtClean="0">
                    <a:solidFill>
                      <a:srgbClr val="990099"/>
                    </a:solidFill>
                    <a:latin typeface="+mj-lt"/>
                  </a:rPr>
                  <a:t>From March 2015, </a:t>
                </a:r>
                <a:r>
                  <a:rPr lang="en-GB" sz="1000" b="1" dirty="0">
                    <a:solidFill>
                      <a:srgbClr val="990099"/>
                    </a:solidFill>
                    <a:latin typeface="+mj-lt"/>
                  </a:rPr>
                  <a:t>it will be a condition of CAPS </a:t>
                </a:r>
                <a:r>
                  <a:rPr lang="en-GB" sz="1000" b="1" dirty="0" smtClean="0">
                    <a:solidFill>
                      <a:srgbClr val="990099"/>
                    </a:solidFill>
                    <a:latin typeface="+mj-lt"/>
                  </a:rPr>
                  <a:t>accreditation, </a:t>
                </a:r>
                <a:r>
                  <a:rPr lang="en-GB" sz="1000" b="1" dirty="0">
                    <a:solidFill>
                      <a:srgbClr val="990099"/>
                    </a:solidFill>
                    <a:latin typeface="+mj-lt"/>
                  </a:rPr>
                  <a:t>for your club to have a Time to </a:t>
                </a:r>
                <a:r>
                  <a:rPr lang="en-GB" sz="1000" b="1" dirty="0" smtClean="0">
                    <a:solidFill>
                      <a:srgbClr val="990099"/>
                    </a:solidFill>
                    <a:latin typeface="+mj-lt"/>
                  </a:rPr>
                  <a:t>Listen - trained Club Safeguarding Officer (CSO</a:t>
                </a:r>
                <a:r>
                  <a:rPr lang="en-GB" sz="1200" b="1" dirty="0" smtClean="0">
                    <a:solidFill>
                      <a:srgbClr val="990099"/>
                    </a:solidFill>
                    <a:latin typeface="+mj-lt"/>
                  </a:rPr>
                  <a:t>) </a:t>
                </a:r>
                <a:r>
                  <a:rPr lang="en-GB" sz="1000" dirty="0">
                    <a:latin typeface="+mn-lt"/>
                  </a:rPr>
                  <a:t>Visit the </a:t>
                </a:r>
                <a:r>
                  <a:rPr lang="en-GB" sz="1000" dirty="0">
                    <a:latin typeface="+mn-lt"/>
                    <a:hlinkClick r:id="rId13"/>
                  </a:rPr>
                  <a:t>website</a:t>
                </a:r>
                <a:r>
                  <a:rPr lang="en-GB" sz="1000" dirty="0">
                    <a:latin typeface="+mn-lt"/>
                  </a:rPr>
                  <a:t> to find out more details</a:t>
                </a:r>
                <a:r>
                  <a:rPr lang="en-GB" sz="1000" dirty="0" smtClean="0">
                    <a:latin typeface="+mn-lt"/>
                  </a:rPr>
                  <a:t>. CSO’s </a:t>
                </a:r>
                <a:r>
                  <a:rPr lang="en-GB" sz="1000" dirty="0">
                    <a:latin typeface="+mn-lt"/>
                  </a:rPr>
                  <a:t>can attend for free</a:t>
                </a:r>
                <a:endParaRPr lang="en-GB" sz="1000" dirty="0">
                  <a:solidFill>
                    <a:srgbClr val="990099"/>
                  </a:solidFill>
                  <a:latin typeface="+mn-lt"/>
                </a:endParaRPr>
              </a:p>
            </p:txBody>
          </p:sp>
          <p:sp>
            <p:nvSpPr>
              <p:cNvPr id="31" name="Text Box 15"/>
              <p:cNvSpPr txBox="1">
                <a:spLocks/>
              </p:cNvSpPr>
              <p:nvPr/>
            </p:nvSpPr>
            <p:spPr>
              <a:xfrm>
                <a:off x="2932557" y="5284895"/>
                <a:ext cx="2975294" cy="30777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400" dirty="0" smtClean="0">
                    <a:ln w="18415" cap="flat" cmpd="sng" algn="ctr">
                      <a:solidFill>
                        <a:srgbClr val="7030A0"/>
                      </a:solidFill>
                      <a:prstDash val="solid"/>
                      <a:round/>
                    </a:ln>
                    <a:solidFill>
                      <a:srgbClr val="990099"/>
                    </a:solidFill>
                    <a:latin typeface="+mn-lt"/>
                    <a:ea typeface="Calibri"/>
                    <a:cs typeface="Times New Roman"/>
                  </a:rPr>
                  <a:t>TIME TO LISTEN COURSES for CSO’s</a:t>
                </a:r>
                <a:endParaRPr lang="en-GB" sz="1200" dirty="0">
                  <a:ln w="18415" cap="flat" cmpd="sng" algn="ctr">
                    <a:solidFill>
                      <a:srgbClr val="00B050"/>
                    </a:solidFill>
                    <a:prstDash val="solid"/>
                    <a:round/>
                  </a:ln>
                  <a:solidFill>
                    <a:srgbClr val="00B050"/>
                  </a:solidFill>
                  <a:latin typeface="+mn-lt"/>
                  <a:ea typeface="Calibri"/>
                  <a:cs typeface="Times New Roman"/>
                </a:endParaRPr>
              </a:p>
            </p:txBody>
          </p:sp>
          <p:sp>
            <p:nvSpPr>
              <p:cNvPr id="33" name="Rounded Rectangle 15"/>
              <p:cNvSpPr>
                <a:spLocks/>
              </p:cNvSpPr>
              <p:nvPr/>
            </p:nvSpPr>
            <p:spPr>
              <a:xfrm>
                <a:off x="185974" y="2082363"/>
                <a:ext cx="2344544" cy="1507626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rmAutofit/>
              </a:bodyPr>
              <a:lstStyle/>
              <a:p>
                <a:pPr fontAlgn="ctr"/>
                <a:endParaRPr lang="en-GB" sz="6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693651" y="2343973"/>
                <a:ext cx="3236202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50" dirty="0" smtClean="0">
                    <a:latin typeface="+mn-lt"/>
                  </a:rPr>
                  <a:t>To the following clubs who are now Accredited CAPS clubs – Well Done!!</a:t>
                </a:r>
                <a:endParaRPr lang="en-GB" sz="1200" b="1" dirty="0" smtClean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2676669" y="3270141"/>
                <a:ext cx="31525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GB" sz="900" b="1" dirty="0" smtClean="0">
                    <a:solidFill>
                      <a:srgbClr val="00B050"/>
                    </a:solidFill>
                    <a:latin typeface="+mn-lt"/>
                  </a:rPr>
                  <a:t>The next CAPS folder submission date is 29</a:t>
                </a:r>
                <a:r>
                  <a:rPr lang="en-GB" sz="900" b="1" baseline="30000" dirty="0" smtClean="0">
                    <a:solidFill>
                      <a:srgbClr val="00B050"/>
                    </a:solidFill>
                    <a:latin typeface="+mn-lt"/>
                  </a:rPr>
                  <a:t>th</a:t>
                </a:r>
                <a:r>
                  <a:rPr lang="en-GB" sz="900" b="1" dirty="0" smtClean="0">
                    <a:solidFill>
                      <a:srgbClr val="00B050"/>
                    </a:solidFill>
                    <a:latin typeface="+mn-lt"/>
                  </a:rPr>
                  <a:t> Oct, speak to the </a:t>
                </a:r>
                <a:r>
                  <a:rPr lang="en-GB" sz="900" b="1" dirty="0" smtClean="0">
                    <a:solidFill>
                      <a:srgbClr val="00B050"/>
                    </a:solidFill>
                    <a:latin typeface="+mn-lt"/>
                    <a:hlinkClick r:id="rId17"/>
                  </a:rPr>
                  <a:t>Netball Development  Officer</a:t>
                </a:r>
                <a:r>
                  <a:rPr lang="en-GB" sz="900" b="1" dirty="0">
                    <a:solidFill>
                      <a:srgbClr val="00B050"/>
                    </a:solidFill>
                    <a:latin typeface="+mn-lt"/>
                  </a:rPr>
                  <a:t> </a:t>
                </a:r>
                <a:r>
                  <a:rPr lang="en-GB" sz="900" b="1" dirty="0" smtClean="0">
                    <a:solidFill>
                      <a:srgbClr val="00B050"/>
                    </a:solidFill>
                    <a:latin typeface="+mn-lt"/>
                  </a:rPr>
                  <a:t>for your area for further details.</a:t>
                </a:r>
                <a:endParaRPr lang="en-GB" sz="900" b="1" dirty="0">
                  <a:solidFill>
                    <a:srgbClr val="00B050"/>
                  </a:solidFill>
                  <a:latin typeface="+mn-lt"/>
                </a:endParaRPr>
              </a:p>
            </p:txBody>
          </p:sp>
        </p:grpSp>
        <p:sp>
          <p:nvSpPr>
            <p:cNvPr id="35" name="Text Box 15"/>
            <p:cNvSpPr txBox="1">
              <a:spLocks/>
            </p:cNvSpPr>
            <p:nvPr/>
          </p:nvSpPr>
          <p:spPr>
            <a:xfrm>
              <a:off x="178368" y="1957156"/>
              <a:ext cx="2329956" cy="27699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+mn-lt"/>
                  <a:ea typeface="Calibri"/>
                  <a:cs typeface="Times New Roman"/>
                </a:rPr>
                <a:t>Bye Lucy – </a:t>
              </a:r>
              <a:r>
                <a:rPr lang="en-GB" sz="1200" b="1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+mn-lt"/>
                  <a:ea typeface="Calibri"/>
                  <a:cs typeface="Times New Roman"/>
                </a:rPr>
                <a:t>Gtr</a:t>
              </a:r>
              <a:r>
                <a:rPr lang="en-GB" sz="1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+mn-lt"/>
                  <a:ea typeface="Calibri"/>
                  <a:cs typeface="Times New Roman"/>
                </a:rPr>
                <a:t> Manchester NDO</a:t>
              </a:r>
              <a:endParaRPr lang="en-GB" sz="1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Calibri"/>
                <a:cs typeface="Times New Roman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78368" y="2200767"/>
              <a:ext cx="2315219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latin typeface="+mn-lt"/>
                </a:rPr>
                <a:t>Lucy </a:t>
              </a:r>
              <a:r>
                <a:rPr lang="en-GB" sz="1000" dirty="0" smtClean="0">
                  <a:latin typeface="+mn-lt"/>
                </a:rPr>
                <a:t> O’Gorman NDO for </a:t>
              </a:r>
              <a:r>
                <a:rPr lang="en-GB" sz="1000" dirty="0" err="1" smtClean="0">
                  <a:latin typeface="+mn-lt"/>
                </a:rPr>
                <a:t>Gtr</a:t>
              </a:r>
              <a:r>
                <a:rPr lang="en-GB" sz="1000" dirty="0" smtClean="0">
                  <a:latin typeface="+mn-lt"/>
                </a:rPr>
                <a:t> Manchester will </a:t>
              </a:r>
              <a:r>
                <a:rPr lang="en-GB" sz="1000" dirty="0">
                  <a:latin typeface="+mn-lt"/>
                </a:rPr>
                <a:t>be  leaving the NW team  on </a:t>
              </a:r>
              <a:r>
                <a:rPr lang="en-GB" sz="1000" dirty="0" smtClean="0">
                  <a:latin typeface="+mn-lt"/>
                </a:rPr>
                <a:t>3</a:t>
              </a:r>
              <a:r>
                <a:rPr lang="en-GB" sz="1000" baseline="30000" dirty="0" smtClean="0">
                  <a:latin typeface="+mn-lt"/>
                </a:rPr>
                <a:t>rd</a:t>
              </a:r>
              <a:r>
                <a:rPr lang="en-GB" sz="1000" dirty="0" smtClean="0">
                  <a:latin typeface="+mn-lt"/>
                </a:rPr>
                <a:t>  Oct.  </a:t>
              </a:r>
              <a:r>
                <a:rPr lang="en-GB" sz="1000" dirty="0">
                  <a:latin typeface="+mn-lt"/>
                </a:rPr>
                <a:t>We would like to Thank her and wish her all the very best in her new </a:t>
              </a:r>
              <a:r>
                <a:rPr lang="en-GB" sz="1000" dirty="0" smtClean="0">
                  <a:latin typeface="+mn-lt"/>
                </a:rPr>
                <a:t>FA job in  </a:t>
              </a:r>
              <a:r>
                <a:rPr lang="en-GB" sz="1000" dirty="0">
                  <a:latin typeface="+mn-lt"/>
                </a:rPr>
                <a:t>the </a:t>
              </a:r>
              <a:r>
                <a:rPr lang="en-GB" sz="1000" dirty="0" smtClean="0">
                  <a:latin typeface="+mn-lt"/>
                </a:rPr>
                <a:t>East </a:t>
              </a:r>
              <a:r>
                <a:rPr lang="en-GB" sz="1000" dirty="0">
                  <a:latin typeface="+mn-lt"/>
                </a:rPr>
                <a:t>Midlands.  Applications  for </a:t>
              </a:r>
              <a:r>
                <a:rPr lang="en-GB" sz="1000" dirty="0" smtClean="0">
                  <a:latin typeface="+mn-lt"/>
                </a:rPr>
                <a:t>Lucy’s  </a:t>
              </a:r>
              <a:r>
                <a:rPr lang="en-GB" sz="1000" dirty="0">
                  <a:latin typeface="+mn-lt"/>
                </a:rPr>
                <a:t>role are open until </a:t>
              </a:r>
              <a:r>
                <a:rPr lang="en-GB" sz="1000" dirty="0" smtClean="0">
                  <a:latin typeface="+mn-lt"/>
                </a:rPr>
                <a:t> 26</a:t>
              </a:r>
              <a:r>
                <a:rPr lang="en-GB" sz="1000" baseline="30000" dirty="0" smtClean="0">
                  <a:latin typeface="+mn-lt"/>
                </a:rPr>
                <a:t>th</a:t>
              </a:r>
              <a:r>
                <a:rPr lang="en-GB" sz="1000" dirty="0" smtClean="0">
                  <a:latin typeface="+mn-lt"/>
                </a:rPr>
                <a:t>  Sept. </a:t>
              </a:r>
              <a:r>
                <a:rPr lang="en-GB" sz="1000" dirty="0" smtClean="0">
                  <a:latin typeface="+mn-lt"/>
                  <a:hlinkClick r:id="rId18"/>
                </a:rPr>
                <a:t>England Netball Recruitment </a:t>
              </a:r>
              <a:endParaRPr lang="en-GB" dirty="0"/>
            </a:p>
          </p:txBody>
        </p:sp>
      </p:grpSp>
      <p:sp>
        <p:nvSpPr>
          <p:cNvPr id="37" name="Rounded Rectangle 15"/>
          <p:cNvSpPr>
            <a:spLocks/>
          </p:cNvSpPr>
          <p:nvPr/>
        </p:nvSpPr>
        <p:spPr>
          <a:xfrm>
            <a:off x="2870162" y="3660303"/>
            <a:ext cx="2860828" cy="1408542"/>
          </a:xfrm>
          <a:prstGeom prst="roundRect">
            <a:avLst/>
          </a:prstGeom>
          <a:solidFill>
            <a:schemeClr val="bg1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ctr"/>
            <a:r>
              <a:rPr lang="en-GB" dirty="0"/>
              <a:t>Regional Chair</a:t>
            </a:r>
          </a:p>
          <a:p>
            <a:pPr fontAlgn="ctr"/>
            <a:r>
              <a:rPr lang="en-GB" dirty="0"/>
              <a:t>Vacant</a:t>
            </a:r>
          </a:p>
          <a:p>
            <a:pPr fontAlgn="ctr"/>
            <a:r>
              <a:rPr lang="en-GB" dirty="0" smtClean="0"/>
              <a:t>Chair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2855901" y="3856742"/>
            <a:ext cx="284845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900" dirty="0" smtClean="0"/>
              <a:t>The new  Regional Performance athletes were selected at the end of June and started in the new &amp; enhanced RPA programme in July, Have a look at the players to look out</a:t>
            </a:r>
          </a:p>
          <a:p>
            <a:pPr algn="just"/>
            <a:r>
              <a:rPr lang="en-GB" sz="900" dirty="0" smtClean="0"/>
              <a:t>For by clicking on </a:t>
            </a:r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703" y="1911729"/>
            <a:ext cx="482375" cy="400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2624677" y="2515072"/>
            <a:ext cx="3151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Boughton Belles, Didsbury, De La Salle </a:t>
            </a:r>
            <a:r>
              <a:rPr lang="en-GB" sz="1000" b="1" dirty="0" smtClean="0">
                <a:latin typeface="+mn-lt"/>
              </a:rPr>
              <a:t> </a:t>
            </a:r>
          </a:p>
          <a:p>
            <a:pPr algn="ctr"/>
            <a:r>
              <a:rPr lang="en-GB" sz="1000" b="1" dirty="0" smtClean="0">
                <a:latin typeface="+mn-lt"/>
              </a:rPr>
              <a:t>are now</a:t>
            </a:r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SILVER CAPS </a:t>
            </a:r>
            <a:r>
              <a:rPr lang="en-GB" sz="1000" b="1" dirty="0" smtClean="0">
                <a:latin typeface="+mn-lt"/>
              </a:rPr>
              <a:t>clubs</a:t>
            </a:r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. </a:t>
            </a:r>
          </a:p>
          <a:p>
            <a:pPr algn="ctr"/>
            <a:r>
              <a:rPr lang="en-GB" sz="12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Preston Netball Club</a:t>
            </a:r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GB" sz="1000" b="1" dirty="0" smtClean="0">
                <a:latin typeface="+mn-lt"/>
              </a:rPr>
              <a:t>is now a </a:t>
            </a:r>
            <a:r>
              <a:rPr lang="en-GB" sz="12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BRONZE CAPS </a:t>
            </a:r>
            <a:r>
              <a:rPr lang="en-GB" sz="1000" b="1" dirty="0" smtClean="0">
                <a:latin typeface="+mn-lt"/>
              </a:rPr>
              <a:t>club.</a:t>
            </a:r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endParaRPr lang="en-GB" sz="11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94996" y="1957156"/>
            <a:ext cx="135724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Congratulations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5940182" y="659021"/>
            <a:ext cx="2796823" cy="2055119"/>
            <a:chOff x="5200008" y="3507256"/>
            <a:chExt cx="3261332" cy="2451376"/>
          </a:xfrm>
        </p:grpSpPr>
        <p:sp>
          <p:nvSpPr>
            <p:cNvPr id="46" name="Explosion 2 45"/>
            <p:cNvSpPr/>
            <p:nvPr/>
          </p:nvSpPr>
          <p:spPr>
            <a:xfrm rot="963818">
              <a:off x="5200008" y="3507256"/>
              <a:ext cx="3261332" cy="2451376"/>
            </a:xfrm>
            <a:prstGeom prst="irregularSeal2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TextBox 46">
              <a:hlinkClick r:id="rId3"/>
            </p:cNvPr>
            <p:cNvSpPr txBox="1"/>
            <p:nvPr/>
          </p:nvSpPr>
          <p:spPr>
            <a:xfrm>
              <a:off x="5532088" y="4293867"/>
              <a:ext cx="2410635" cy="10830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700" b="1" dirty="0" smtClean="0">
                  <a:latin typeface="+mn-lt"/>
                </a:rPr>
                <a:t>England v Malawi</a:t>
              </a:r>
            </a:p>
            <a:p>
              <a:pPr algn="ctr"/>
              <a:r>
                <a:rPr lang="en-GB" sz="1200" b="1" dirty="0" smtClean="0">
                  <a:solidFill>
                    <a:schemeClr val="bg1"/>
                  </a:solidFill>
                  <a:latin typeface="+mn-lt"/>
                </a:rPr>
                <a:t>International Test Series is coming to Liverpool on </a:t>
              </a:r>
              <a:r>
                <a:rPr lang="en-GB" sz="1200" b="1" smtClean="0">
                  <a:solidFill>
                    <a:schemeClr val="bg1"/>
                  </a:solidFill>
                  <a:latin typeface="+mn-lt"/>
                </a:rPr>
                <a:t>the 14</a:t>
              </a:r>
              <a:r>
                <a:rPr lang="en-GB" sz="1200" b="1" baseline="30000" smtClean="0">
                  <a:solidFill>
                    <a:schemeClr val="bg1"/>
                  </a:solidFill>
                  <a:latin typeface="+mn-lt"/>
                </a:rPr>
                <a:t>th</a:t>
              </a:r>
              <a:r>
                <a:rPr lang="en-GB" sz="1200" b="1" smtClean="0">
                  <a:solidFill>
                    <a:schemeClr val="bg1"/>
                  </a:solidFill>
                  <a:latin typeface="+mn-lt"/>
                </a:rPr>
                <a:t> December </a:t>
              </a:r>
              <a:r>
                <a:rPr lang="en-GB" sz="1200" b="1" dirty="0" smtClean="0">
                  <a:solidFill>
                    <a:schemeClr val="bg1"/>
                  </a:solidFill>
                  <a:latin typeface="+mn-lt"/>
                </a:rPr>
                <a:t>2014.</a:t>
              </a:r>
            </a:p>
          </p:txBody>
        </p:sp>
      </p:grpSp>
      <p:sp>
        <p:nvSpPr>
          <p:cNvPr id="52" name="Text Box 15"/>
          <p:cNvSpPr txBox="1">
            <a:spLocks/>
          </p:cNvSpPr>
          <p:nvPr/>
        </p:nvSpPr>
        <p:spPr>
          <a:xfrm>
            <a:off x="3098837" y="3653487"/>
            <a:ext cx="2329956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Calibri"/>
                <a:cs typeface="Times New Roman"/>
              </a:rPr>
              <a:t>Regional Performance Athletes</a:t>
            </a:r>
            <a:endParaRPr lang="en-GB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ea typeface="Calibri"/>
              <a:cs typeface="Times New Roman"/>
            </a:endParaRPr>
          </a:p>
        </p:txBody>
      </p:sp>
      <p:pic>
        <p:nvPicPr>
          <p:cNvPr id="38" name="Picture 37">
            <a:hlinkClick r:id="rId20"/>
          </p:cNvPr>
          <p:cNvPicPr/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4711" y="2878834"/>
            <a:ext cx="1967645" cy="181553"/>
          </a:xfrm>
          <a:prstGeom prst="rect">
            <a:avLst/>
          </a:prstGeom>
          <a:noFill/>
          <a:ln>
            <a:solidFill>
              <a:srgbClr val="CC0000"/>
            </a:solidFill>
          </a:ln>
        </p:spPr>
      </p:pic>
      <p:pic>
        <p:nvPicPr>
          <p:cNvPr id="60" name="Picture 2">
            <a:hlinkClick r:id="rId22"/>
          </p:cNvPr>
          <p:cNvPicPr>
            <a:picLocks noChangeAspect="1" noChangeArrowheads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4" t="31050" r="8792" b="26425"/>
          <a:stretch/>
        </p:blipFill>
        <p:spPr bwMode="auto">
          <a:xfrm>
            <a:off x="246439" y="4922014"/>
            <a:ext cx="2317897" cy="850606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>
            <a:glow rad="139700">
              <a:schemeClr val="accent6">
                <a:lumMod val="75000"/>
                <a:alpha val="40000"/>
              </a:schemeClr>
            </a:glow>
            <a:outerShdw dist="35921" dir="2700000" algn="ctr" rotWithShape="0">
              <a:schemeClr val="bg2"/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2" name="Rounded Rectangle 15"/>
          <p:cNvSpPr>
            <a:spLocks/>
          </p:cNvSpPr>
          <p:nvPr/>
        </p:nvSpPr>
        <p:spPr>
          <a:xfrm>
            <a:off x="94804" y="5856926"/>
            <a:ext cx="2621168" cy="893401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ctr"/>
            <a:r>
              <a:rPr lang="en-GB" sz="1000" dirty="0"/>
              <a:t>Over the summer England Netball's 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77119" y="5903694"/>
            <a:ext cx="223526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BSON league</a:t>
            </a:r>
            <a:endParaRPr lang="en-GB" sz="1100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7531" y="5934719"/>
            <a:ext cx="279836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+mn-lt"/>
              </a:rPr>
              <a:t>                                       Over </a:t>
            </a:r>
            <a:r>
              <a:rPr lang="en-GB" sz="1000" dirty="0">
                <a:latin typeface="+mn-lt"/>
              </a:rPr>
              <a:t>the summer </a:t>
            </a:r>
            <a:r>
              <a:rPr lang="en-GB" sz="1000" dirty="0" smtClean="0">
                <a:latin typeface="+mn-lt"/>
              </a:rPr>
              <a:t>funding from </a:t>
            </a:r>
            <a:r>
              <a:rPr lang="en-GB" sz="1000" dirty="0">
                <a:latin typeface="+mn-lt"/>
              </a:rPr>
              <a:t>#</a:t>
            </a:r>
            <a:r>
              <a:rPr lang="en-GB" sz="1000" dirty="0" err="1">
                <a:latin typeface="+mn-lt"/>
              </a:rPr>
              <a:t>bigsummerofnetball</a:t>
            </a:r>
            <a:r>
              <a:rPr lang="en-GB" sz="1000" dirty="0">
                <a:latin typeface="+mn-lt"/>
              </a:rPr>
              <a:t> </a:t>
            </a:r>
            <a:r>
              <a:rPr lang="en-GB" sz="1000" dirty="0" smtClean="0">
                <a:latin typeface="+mn-lt"/>
              </a:rPr>
              <a:t> </a:t>
            </a:r>
            <a:r>
              <a:rPr lang="en-GB" sz="1000" dirty="0">
                <a:latin typeface="+mn-lt"/>
              </a:rPr>
              <a:t>was put into a small </a:t>
            </a:r>
            <a:r>
              <a:rPr lang="en-GB" sz="1000" dirty="0" smtClean="0">
                <a:latin typeface="+mn-lt"/>
              </a:rPr>
              <a:t>Back to Netball </a:t>
            </a:r>
            <a:r>
              <a:rPr lang="en-GB" sz="1000" dirty="0">
                <a:latin typeface="+mn-lt"/>
              </a:rPr>
              <a:t>league  </a:t>
            </a:r>
            <a:r>
              <a:rPr lang="en-GB" sz="1000" dirty="0" smtClean="0">
                <a:latin typeface="+mn-lt"/>
              </a:rPr>
              <a:t>in Blackburn , Lancashire</a:t>
            </a:r>
            <a:r>
              <a:rPr lang="en-GB" sz="1000" dirty="0">
                <a:latin typeface="+mn-lt"/>
              </a:rPr>
              <a:t>. The league took place over 6 weeks and had four teams </a:t>
            </a:r>
            <a:r>
              <a:rPr lang="en-GB" sz="1000" dirty="0" smtClean="0">
                <a:latin typeface="+mn-lt"/>
              </a:rPr>
              <a:t>entered . Click on Picture to see more..</a:t>
            </a:r>
            <a:endParaRPr lang="en-GB" sz="1000" dirty="0">
              <a:latin typeface="+mn-lt"/>
            </a:endParaRPr>
          </a:p>
          <a:p>
            <a:endParaRPr lang="en-GB" dirty="0"/>
          </a:p>
        </p:txBody>
      </p:sp>
      <p:sp>
        <p:nvSpPr>
          <p:cNvPr id="51" name="Left Arrow 50"/>
          <p:cNvSpPr/>
          <p:nvPr/>
        </p:nvSpPr>
        <p:spPr>
          <a:xfrm rot="9178111">
            <a:off x="5655587" y="6249619"/>
            <a:ext cx="483911" cy="70666"/>
          </a:xfrm>
          <a:prstGeom prst="leftArrow">
            <a:avLst/>
          </a:prstGeom>
          <a:solidFill>
            <a:srgbClr val="990099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6037992" y="4820761"/>
            <a:ext cx="2784093" cy="161582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spc="50" dirty="0">
                <a:ln w="12700" cap="flat" cmpd="sng" algn="ctr">
                  <a:noFill/>
                  <a:prstDash val="solid"/>
                  <a:round/>
                </a:ln>
                <a:solidFill>
                  <a:srgbClr val="FF3300"/>
                </a:solidFill>
                <a:effectLst>
                  <a:glow rad="53099">
                    <a:schemeClr val="accent6">
                      <a:satMod val="180000"/>
                      <a:alpha val="30000"/>
                    </a:schemeClr>
                  </a:glow>
                </a:effectLst>
                <a:ea typeface="Calibri"/>
                <a:cs typeface="Times New Roman"/>
              </a:rPr>
              <a:t>UKCC Courses </a:t>
            </a:r>
            <a:r>
              <a:rPr lang="en-GB" sz="1000" b="1" spc="50" dirty="0" smtClean="0">
                <a:ln w="12700" cap="flat" cmpd="sng" algn="ctr">
                  <a:noFill/>
                  <a:prstDash val="solid"/>
                  <a:round/>
                </a:ln>
                <a:solidFill>
                  <a:srgbClr val="FF3300"/>
                </a:solidFill>
                <a:effectLst>
                  <a:glow rad="53099">
                    <a:schemeClr val="accent6">
                      <a:satMod val="180000"/>
                      <a:alpha val="30000"/>
                    </a:schemeClr>
                  </a:glow>
                </a:effectLst>
                <a:ea typeface="Calibri"/>
                <a:cs typeface="Times New Roman"/>
              </a:rPr>
              <a:t>–</a:t>
            </a:r>
            <a:r>
              <a:rPr lang="en-GB" sz="1000" b="1" spc="50" dirty="0">
                <a:ln w="12700" cap="flat" cmpd="sng" algn="ctr">
                  <a:noFill/>
                  <a:prstDash val="solid"/>
                  <a:round/>
                </a:ln>
                <a:solidFill>
                  <a:srgbClr val="FF3300"/>
                </a:solidFill>
                <a:effectLst>
                  <a:glow rad="53099">
                    <a:schemeClr val="accent6">
                      <a:satMod val="180000"/>
                      <a:alpha val="30000"/>
                    </a:schemeClr>
                  </a:glow>
                </a:effectLst>
                <a:ea typeface="Calibri"/>
                <a:cs typeface="Times New Roman"/>
              </a:rPr>
              <a:t> </a:t>
            </a:r>
            <a:r>
              <a:rPr lang="en-GB" sz="1000" b="1" spc="50" dirty="0" smtClean="0">
                <a:ln w="3175" cap="flat" cmpd="sng" algn="ctr">
                  <a:noFill/>
                  <a:prstDash val="solid"/>
                  <a:round/>
                </a:ln>
                <a:solidFill>
                  <a:srgbClr val="FF3300"/>
                </a:solidFill>
                <a:effectLst>
                  <a:glow rad="53099">
                    <a:schemeClr val="accent6">
                      <a:satMod val="180000"/>
                      <a:alpha val="30000"/>
                    </a:schemeClr>
                  </a:glow>
                </a:effectLst>
                <a:ea typeface="Calibri"/>
                <a:cs typeface="Times New Roman"/>
              </a:rPr>
              <a:t>Places </a:t>
            </a:r>
            <a:r>
              <a:rPr lang="en-GB" sz="1000" b="1" spc="50" dirty="0">
                <a:ln w="3175" cap="flat" cmpd="sng" algn="ctr">
                  <a:noFill/>
                  <a:prstDash val="solid"/>
                  <a:round/>
                </a:ln>
                <a:solidFill>
                  <a:srgbClr val="FF3300"/>
                </a:solidFill>
                <a:effectLst>
                  <a:glow rad="53099">
                    <a:schemeClr val="accent6">
                      <a:satMod val="180000"/>
                      <a:alpha val="30000"/>
                    </a:schemeClr>
                  </a:glow>
                </a:effectLst>
                <a:ea typeface="Calibri"/>
                <a:cs typeface="Times New Roman"/>
              </a:rPr>
              <a:t>available on L1 in Widnes &amp; Rochdale. Booking still open for L2 at Knowsley in November </a:t>
            </a:r>
            <a:r>
              <a:rPr lang="en-GB" sz="900" b="1" spc="50" dirty="0" smtClean="0">
                <a:ln w="3175" cap="flat" cmpd="sng" algn="ctr">
                  <a:noFill/>
                  <a:prstDash val="solid"/>
                  <a:round/>
                </a:ln>
                <a:solidFill>
                  <a:srgbClr val="FF3300"/>
                </a:solidFill>
                <a:effectLst>
                  <a:glow rad="53099">
                    <a:schemeClr val="accent6">
                      <a:satMod val="180000"/>
                      <a:alpha val="30000"/>
                    </a:schemeClr>
                  </a:glow>
                </a:effectLst>
                <a:ea typeface="Calibri"/>
                <a:cs typeface="Times New Roman"/>
              </a:rPr>
              <a:t> </a:t>
            </a:r>
            <a:r>
              <a:rPr lang="en-GB" sz="900" b="1" spc="50" dirty="0">
                <a:ln w="3175" cap="flat" cmpd="sng" algn="ctr">
                  <a:noFill/>
                  <a:prstDash val="solid"/>
                  <a:round/>
                </a:ln>
                <a:effectLst>
                  <a:glow rad="53099">
                    <a:schemeClr val="accent6">
                      <a:satMod val="180000"/>
                      <a:alpha val="30000"/>
                    </a:schemeClr>
                  </a:glow>
                </a:effectLst>
                <a:ea typeface="Calibri"/>
                <a:cs typeface="Times New Roman"/>
              </a:rPr>
              <a:t>closing date </a:t>
            </a:r>
            <a:r>
              <a:rPr lang="en-GB" sz="900" b="1" spc="50" dirty="0" smtClean="0">
                <a:ln w="3175" cap="flat" cmpd="sng" algn="ctr">
                  <a:noFill/>
                  <a:prstDash val="solid"/>
                  <a:round/>
                </a:ln>
                <a:effectLst>
                  <a:glow rad="53099">
                    <a:schemeClr val="accent6">
                      <a:satMod val="180000"/>
                      <a:alpha val="30000"/>
                    </a:schemeClr>
                  </a:glow>
                </a:effectLst>
                <a:ea typeface="Calibri"/>
                <a:cs typeface="Times New Roman"/>
              </a:rPr>
              <a:t>10</a:t>
            </a:r>
            <a:r>
              <a:rPr lang="en-GB" sz="900" b="1" spc="50" baseline="30000" dirty="0" smtClean="0">
                <a:ln w="3175" cap="flat" cmpd="sng" algn="ctr">
                  <a:noFill/>
                  <a:prstDash val="solid"/>
                  <a:round/>
                </a:ln>
                <a:effectLst>
                  <a:glow rad="53099">
                    <a:schemeClr val="accent6">
                      <a:satMod val="180000"/>
                      <a:alpha val="30000"/>
                    </a:schemeClr>
                  </a:glow>
                </a:effectLst>
                <a:ea typeface="Calibri"/>
                <a:cs typeface="Times New Roman"/>
              </a:rPr>
              <a:t>th</a:t>
            </a:r>
            <a:r>
              <a:rPr lang="en-GB" sz="900" b="1" spc="50" dirty="0" smtClean="0">
                <a:ln w="3175" cap="flat" cmpd="sng" algn="ctr">
                  <a:noFill/>
                  <a:prstDash val="solid"/>
                  <a:round/>
                </a:ln>
                <a:effectLst>
                  <a:glow rad="53099">
                    <a:schemeClr val="accent6">
                      <a:satMod val="180000"/>
                      <a:alpha val="30000"/>
                    </a:schemeClr>
                  </a:glow>
                </a:effectLst>
                <a:ea typeface="Calibri"/>
                <a:cs typeface="Times New Roman"/>
              </a:rPr>
              <a:t> October 2014</a:t>
            </a:r>
            <a:endParaRPr lang="en-GB" sz="1000" b="1" spc="50" dirty="0" smtClean="0">
              <a:ln w="3175" cap="flat" cmpd="sng" algn="ctr">
                <a:noFill/>
                <a:prstDash val="solid"/>
                <a:round/>
              </a:ln>
              <a:effectLst>
                <a:glow rad="53099">
                  <a:schemeClr val="accent6">
                    <a:satMod val="180000"/>
                    <a:alpha val="30000"/>
                  </a:schemeClr>
                </a:glow>
              </a:effectLst>
              <a:ea typeface="Calibri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spc="50" dirty="0" smtClean="0">
                <a:ln w="12700" cap="flat" cmpd="sng" algn="ctr">
                  <a:noFill/>
                  <a:prstDash val="solid"/>
                  <a:round/>
                </a:ln>
                <a:effectLst>
                  <a:glow rad="53099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Calibri"/>
                <a:cs typeface="Times New Roman"/>
              </a:rPr>
              <a:t>Beginners  </a:t>
            </a:r>
            <a:r>
              <a:rPr lang="en-GB" sz="1000" b="1" spc="50" dirty="0" smtClean="0">
                <a:ln w="12700" cap="flat" cmpd="sng" algn="ctr">
                  <a:noFill/>
                  <a:prstDash val="solid"/>
                  <a:round/>
                </a:ln>
                <a:solidFill>
                  <a:schemeClr val="bg1"/>
                </a:solidFill>
                <a:effectLst>
                  <a:glow rad="53099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Calibri"/>
                <a:cs typeface="Times New Roman"/>
                <a:hlinkClick r:id="rId5"/>
              </a:rPr>
              <a:t>28</a:t>
            </a:r>
            <a:r>
              <a:rPr lang="en-GB" sz="1000" b="1" spc="50" baseline="30000" dirty="0" smtClean="0">
                <a:ln w="12700" cap="flat" cmpd="sng" algn="ctr">
                  <a:noFill/>
                  <a:prstDash val="solid"/>
                  <a:round/>
                </a:ln>
                <a:solidFill>
                  <a:schemeClr val="bg1"/>
                </a:solidFill>
                <a:effectLst>
                  <a:glow rad="53099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Calibri"/>
                <a:cs typeface="Times New Roman"/>
                <a:hlinkClick r:id="rId5"/>
              </a:rPr>
              <a:t>th</a:t>
            </a:r>
            <a:r>
              <a:rPr lang="en-GB" sz="1000" b="1" spc="50" dirty="0" smtClean="0">
                <a:ln w="12700" cap="flat" cmpd="sng" algn="ctr">
                  <a:noFill/>
                  <a:prstDash val="solid"/>
                  <a:round/>
                </a:ln>
                <a:solidFill>
                  <a:schemeClr val="bg1"/>
                </a:solidFill>
                <a:effectLst>
                  <a:glow rad="53099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Calibri"/>
                <a:cs typeface="Times New Roman"/>
                <a:hlinkClick r:id="rId5"/>
              </a:rPr>
              <a:t> September – Levenshulme</a:t>
            </a:r>
            <a:endParaRPr lang="en-GB" sz="1000" b="1" spc="50" dirty="0" smtClean="0">
              <a:ln w="12700" cap="flat" cmpd="sng" algn="ctr">
                <a:noFill/>
                <a:prstDash val="solid"/>
                <a:round/>
              </a:ln>
              <a:solidFill>
                <a:schemeClr val="bg1"/>
              </a:solidFill>
              <a:effectLst>
                <a:glow rad="53099">
                  <a:schemeClr val="accent6">
                    <a:satMod val="180000"/>
                    <a:alpha val="30000"/>
                  </a:schemeClr>
                </a:glow>
              </a:effectLst>
              <a:latin typeface="+mn-lt"/>
              <a:ea typeface="Calibri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spc="50" dirty="0" smtClean="0">
                <a:ln w="12700" cap="flat" cmpd="sng" algn="ctr">
                  <a:noFill/>
                  <a:prstDash val="solid"/>
                  <a:round/>
                </a:ln>
                <a:effectLst>
                  <a:glow rad="53099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Calibri"/>
                <a:cs typeface="Times New Roman"/>
              </a:rPr>
              <a:t>C Award – </a:t>
            </a:r>
            <a:r>
              <a:rPr lang="en-GB" sz="1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+mn-lt"/>
                <a:ea typeface="Calibri"/>
                <a:cs typeface="Times New Roman"/>
              </a:rPr>
              <a:t>18</a:t>
            </a:r>
            <a:r>
              <a:rPr lang="en-GB" sz="10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+mn-lt"/>
                <a:ea typeface="Calibri"/>
                <a:cs typeface="Times New Roman"/>
              </a:rPr>
              <a:t>th</a:t>
            </a:r>
            <a:r>
              <a:rPr lang="en-GB" sz="1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+mn-lt"/>
                <a:ea typeface="Calibri"/>
                <a:cs typeface="Times New Roman"/>
              </a:rPr>
              <a:t>  October </a:t>
            </a:r>
            <a:r>
              <a:rPr lang="en-GB" sz="1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+mn-lt"/>
                <a:ea typeface="Calibri"/>
                <a:cs typeface="Times New Roman"/>
              </a:rPr>
              <a:t>– Cumbria </a:t>
            </a:r>
            <a:r>
              <a:rPr lang="en-GB" sz="1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+mn-lt"/>
                <a:ea typeface="Calibri"/>
                <a:cs typeface="Times New Roman"/>
              </a:rPr>
              <a:t>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+mn-lt"/>
                <a:ea typeface="Calibri"/>
                <a:cs typeface="Times New Roman"/>
              </a:rPr>
              <a:t>                      25</a:t>
            </a:r>
            <a:r>
              <a:rPr lang="en-GB" sz="10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+mn-lt"/>
                <a:ea typeface="Calibri"/>
                <a:cs typeface="Times New Roman"/>
              </a:rPr>
              <a:t>th</a:t>
            </a:r>
            <a:r>
              <a:rPr lang="en-GB" sz="1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+mn-lt"/>
                <a:ea typeface="Calibri"/>
                <a:cs typeface="Times New Roman"/>
              </a:rPr>
              <a:t>  October </a:t>
            </a:r>
            <a:r>
              <a:rPr lang="en-GB" sz="1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+mn-lt"/>
                <a:ea typeface="Calibri"/>
                <a:cs typeface="Times New Roman"/>
              </a:rPr>
              <a:t>- Wirral</a:t>
            </a:r>
            <a:endParaRPr lang="en-GB" sz="1000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+mn-lt"/>
              <a:ea typeface="Calibri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spc="50" dirty="0" smtClean="0">
                <a:ln w="12700" cap="flat" cmpd="sng" algn="ctr">
                  <a:noFill/>
                  <a:prstDash val="solid"/>
                  <a:round/>
                </a:ln>
                <a:effectLst>
                  <a:glow rad="53099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Calibri"/>
                <a:cs typeface="Times New Roman"/>
              </a:rPr>
              <a:t>High 5 Workshops available</a:t>
            </a:r>
            <a:endParaRPr lang="en-GB" sz="1000" spc="50" dirty="0" smtClean="0">
              <a:ln w="12700" cap="flat" cmpd="sng" algn="ctr">
                <a:noFill/>
                <a:prstDash val="solid"/>
                <a:round/>
              </a:ln>
              <a:effectLst>
                <a:glow rad="53099">
                  <a:schemeClr val="accent6">
                    <a:satMod val="180000"/>
                    <a:alpha val="30000"/>
                  </a:schemeClr>
                </a:glow>
              </a:effectLst>
              <a:latin typeface="+mn-lt"/>
              <a:ea typeface="Calibri"/>
              <a:cs typeface="Times New Roman"/>
              <a:hlinkClick r:id="rId5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spc="50" dirty="0" smtClean="0">
                <a:ln w="12700" cap="flat" cmpd="sng" algn="ctr">
                  <a:noFill/>
                  <a:prstDash val="solid"/>
                  <a:round/>
                </a:ln>
                <a:effectLst>
                  <a:glow rad="53099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ea typeface="Calibri"/>
                <a:cs typeface="Times New Roman"/>
                <a:hlinkClick r:id="rId5"/>
              </a:rPr>
              <a:t>Details of courses can be found on the website</a:t>
            </a:r>
            <a:endParaRPr lang="en-GB" sz="900" spc="50" dirty="0">
              <a:ln w="12700" cap="flat" cmpd="sng" algn="ctr">
                <a:noFill/>
                <a:prstDash val="solid"/>
                <a:round/>
              </a:ln>
              <a:effectLst>
                <a:glow rad="53099">
                  <a:schemeClr val="accent6">
                    <a:satMod val="180000"/>
                    <a:alpha val="30000"/>
                  </a:schemeClr>
                </a:glow>
              </a:effectLst>
              <a:latin typeface="+mn-lt"/>
              <a:ea typeface="Calibri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spc="50" dirty="0">
              <a:ln w="12700" cap="flat" cmpd="sng" algn="ctr">
                <a:noFill/>
                <a:prstDash val="solid"/>
                <a:round/>
              </a:ln>
              <a:solidFill>
                <a:schemeClr val="bg1"/>
              </a:solidFill>
              <a:effectLst>
                <a:glow rad="53099">
                  <a:schemeClr val="accent6">
                    <a:satMod val="180000"/>
                    <a:alpha val="30000"/>
                  </a:schemeClr>
                </a:glow>
              </a:effectLst>
              <a:latin typeface="+mn-lt"/>
              <a:ea typeface="Calibri"/>
              <a:cs typeface="Times New Roman"/>
            </a:endParaRPr>
          </a:p>
        </p:txBody>
      </p:sp>
      <p:pic>
        <p:nvPicPr>
          <p:cNvPr id="59" name="Picture 2">
            <a:hlinkClick r:id="rId24"/>
          </p:cNvPr>
          <p:cNvPicPr>
            <a:picLocks noChangeAspect="1" noChangeArrowheads="1"/>
          </p:cNvPicPr>
          <p:nvPr/>
        </p:nvPicPr>
        <p:blipFill rotWithShape="1"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74" b="23394"/>
          <a:stretch/>
        </p:blipFill>
        <p:spPr bwMode="auto">
          <a:xfrm>
            <a:off x="4171648" y="4343069"/>
            <a:ext cx="1536000" cy="61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975187" y="4566845"/>
            <a:ext cx="11475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hlinkClick r:id="rId24"/>
              </a:rPr>
              <a:t>http://</a:t>
            </a:r>
            <a:r>
              <a:rPr lang="en-GB" sz="900" dirty="0" smtClean="0">
                <a:hlinkClick r:id="rId24"/>
              </a:rPr>
              <a:t>www.netballnorthwest.org.uk/performance.html</a:t>
            </a:r>
            <a:endParaRPr lang="en-GB" sz="900" dirty="0" smtClean="0"/>
          </a:p>
          <a:p>
            <a:endParaRPr lang="en-GB" sz="900" dirty="0"/>
          </a:p>
        </p:txBody>
      </p:sp>
      <p:sp>
        <p:nvSpPr>
          <p:cNvPr id="18" name="TextBox 17"/>
          <p:cNvSpPr txBox="1"/>
          <p:nvPr/>
        </p:nvSpPr>
        <p:spPr>
          <a:xfrm>
            <a:off x="6276016" y="1070997"/>
            <a:ext cx="2045565" cy="2923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300" spc="50" dirty="0" smtClean="0">
                <a:ln w="12700" cap="flat" cmpd="sng" algn="ctr">
                  <a:noFill/>
                  <a:prstDash val="solid"/>
                  <a:round/>
                </a:ln>
                <a:effectLst>
                  <a:glow rad="53099">
                    <a:schemeClr val="tx1">
                      <a:alpha val="30000"/>
                    </a:schemeClr>
                  </a:glow>
                </a:effectLst>
                <a:cs typeface="Times New Roman"/>
                <a:hlinkClick r:id="rId3"/>
              </a:rPr>
              <a:t>Book your tickets NOW</a:t>
            </a:r>
            <a:endParaRPr lang="en-GB" sz="1300" dirty="0">
              <a:ln w="12700" cap="flat" cmpd="sng" algn="ctr">
                <a:noFill/>
                <a:prstDash val="solid"/>
                <a:round/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2271</TotalTime>
  <Words>530</Words>
  <Application>Microsoft Office PowerPoint</Application>
  <PresentationFormat>On-screen Show (4:3)</PresentationFormat>
  <Paragraphs>50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Beattie</dc:creator>
  <cp:lastModifiedBy>Helen Dulson</cp:lastModifiedBy>
  <cp:revision>211</cp:revision>
  <cp:lastPrinted>2014-09-17T15:41:32Z</cp:lastPrinted>
  <dcterms:created xsi:type="dcterms:W3CDTF">2012-01-11T12:47:24Z</dcterms:created>
  <dcterms:modified xsi:type="dcterms:W3CDTF">2014-09-22T15:36:44Z</dcterms:modified>
</cp:coreProperties>
</file>